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61" r:id="rId3"/>
    <p:sldId id="263" r:id="rId4"/>
    <p:sldId id="268" r:id="rId5"/>
    <p:sldId id="269" r:id="rId6"/>
    <p:sldId id="267" r:id="rId7"/>
    <p:sldId id="275" r:id="rId8"/>
    <p:sldId id="264" r:id="rId9"/>
    <p:sldId id="265" r:id="rId10"/>
    <p:sldId id="272" r:id="rId11"/>
    <p:sldId id="273" r:id="rId12"/>
    <p:sldId id="271" r:id="rId13"/>
    <p:sldId id="274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35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992" y="1124744"/>
            <a:ext cx="9073008" cy="14700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формы проведения государственной итоговой аттестации выпускников 9 классов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cgn\Desktop\proekt-raspisaniya-ogeh-i-gia-v-2022-godu-top-768x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20"/>
            <a:ext cx="73152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83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284" y="1052736"/>
            <a:ext cx="6644988" cy="5976664"/>
          </a:xfrm>
        </p:spPr>
        <p:txBody>
          <a:bodyPr/>
          <a:lstStyle/>
          <a:p>
            <a:r>
              <a:rPr lang="ru-RU" sz="1400" dirty="0" smtClean="0"/>
              <a:t>участник </a:t>
            </a:r>
            <a:r>
              <a:rPr lang="ru-RU" sz="1400" dirty="0"/>
              <a:t>ГИА </a:t>
            </a:r>
            <a:r>
              <a:rPr lang="ru-RU" sz="1400" dirty="0">
                <a:solidFill>
                  <a:srgbClr val="C00000"/>
                </a:solidFill>
              </a:rPr>
              <a:t>прибывает в ППЭ не позднее 9.00 </a:t>
            </a:r>
            <a:r>
              <a:rPr lang="ru-RU" sz="1400" dirty="0"/>
              <a:t>по местному времени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srgbClr val="C00000"/>
                </a:solidFill>
              </a:rPr>
              <a:t>Допуск участников ГИА в ППЭ осуществляется с </a:t>
            </a:r>
            <a:r>
              <a:rPr lang="ru-RU" sz="1400" dirty="0" smtClean="0">
                <a:solidFill>
                  <a:srgbClr val="C00000"/>
                </a:solidFill>
              </a:rPr>
              <a:t>09.00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До начала экзамена </a:t>
            </a:r>
            <a:r>
              <a:rPr lang="ru-RU" sz="1400" dirty="0">
                <a:solidFill>
                  <a:srgbClr val="C00000"/>
                </a:solidFill>
              </a:rPr>
              <a:t>организаторы проводят инструктаж</a:t>
            </a:r>
            <a:r>
              <a:rPr lang="ru-RU" sz="1400" dirty="0"/>
              <a:t>, в том числе информируют участников ГИА о порядке проведения экзамена, правилах оформления экзаменационной работы, продолжительности экзамена, порядке подачи апелляций о </a:t>
            </a:r>
            <a:r>
              <a:rPr lang="ru-RU" sz="1400" dirty="0" smtClean="0"/>
              <a:t>нарушении установленного  </a:t>
            </a:r>
            <a:r>
              <a:rPr lang="ru-RU" sz="1400" dirty="0"/>
              <a:t>порядка  проведения  ГИА  и о  несогласии  с выставленными  баллами,    а также о времени и месте ознакомления с результатами ГИА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C00000"/>
                </a:solidFill>
              </a:rPr>
              <a:t>В 10.00 вскрывают пакет с экзаменационными материала, зачитывается вторая часть инструкции и заполняются бланки</a:t>
            </a:r>
            <a:r>
              <a:rPr lang="ru-RU" sz="1400" dirty="0" smtClean="0"/>
              <a:t> (время заполнения бланков не входит во время написания ОГЭ)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Для участников с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овз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дополнительно </a:t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                              1 час 30 минут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>
                <a:solidFill>
                  <a:srgbClr val="C00000"/>
                </a:solidFill>
              </a:rPr>
              <a:t/>
            </a:r>
            <a:br>
              <a:rPr lang="ru-RU" sz="1600" dirty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972616" y="-243408"/>
            <a:ext cx="8712968" cy="936104"/>
          </a:xfrm>
        </p:spPr>
        <p:txBody>
          <a:bodyPr>
            <a:normAutofit fontScale="92500" lnSpcReduction="10000"/>
          </a:bodyPr>
          <a:lstStyle/>
          <a:p>
            <a:endParaRPr lang="ru-RU" sz="2200" b="1" dirty="0" smtClean="0"/>
          </a:p>
          <a:p>
            <a:pPr algn="ctr"/>
            <a:r>
              <a:rPr lang="ru-RU" sz="2900" b="1" dirty="0" smtClean="0"/>
              <a:t>В День экзамена:</a:t>
            </a:r>
            <a:endParaRPr lang="ru-RU" sz="29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27" y="4155229"/>
            <a:ext cx="2339752" cy="27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326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88640"/>
            <a:ext cx="8894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58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075240" cy="4537199"/>
          </a:xfrm>
        </p:spPr>
        <p:txBody>
          <a:bodyPr/>
          <a:lstStyle/>
          <a:p>
            <a:r>
              <a:rPr lang="ru-RU" sz="1600" dirty="0" smtClean="0"/>
              <a:t>1. </a:t>
            </a:r>
            <a:r>
              <a:rPr lang="ru-RU" sz="1600" dirty="0" smtClean="0">
                <a:solidFill>
                  <a:srgbClr val="C00000"/>
                </a:solidFill>
              </a:rPr>
              <a:t>Контрольно-измерительные материалы (КИМ</a:t>
            </a:r>
            <a:r>
              <a:rPr lang="ru-RU" sz="1600" dirty="0" smtClean="0"/>
              <a:t>);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2. </a:t>
            </a:r>
            <a:r>
              <a:rPr lang="ru-RU" sz="1600" dirty="0" err="1" smtClean="0">
                <a:solidFill>
                  <a:srgbClr val="C00000"/>
                </a:solidFill>
              </a:rPr>
              <a:t>гелевая</a:t>
            </a:r>
            <a:r>
              <a:rPr lang="ru-RU" sz="1600" dirty="0">
                <a:solidFill>
                  <a:srgbClr val="C00000"/>
                </a:solidFill>
              </a:rPr>
              <a:t>, капиллярная ручка с чернилами черного цвета</a:t>
            </a:r>
            <a:r>
              <a:rPr lang="ru-RU" sz="1600" dirty="0"/>
              <a:t>;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3. </a:t>
            </a:r>
            <a:r>
              <a:rPr lang="ru-RU" sz="1600" dirty="0" smtClean="0">
                <a:solidFill>
                  <a:srgbClr val="C00000"/>
                </a:solidFill>
              </a:rPr>
              <a:t>документ</a:t>
            </a:r>
            <a:r>
              <a:rPr lang="ru-RU" sz="1600" dirty="0">
                <a:solidFill>
                  <a:srgbClr val="C00000"/>
                </a:solidFill>
              </a:rPr>
              <a:t>, удостоверяющий личность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4. </a:t>
            </a:r>
            <a:r>
              <a:rPr lang="ru-RU" sz="1600" dirty="0" smtClean="0">
                <a:solidFill>
                  <a:srgbClr val="C00000"/>
                </a:solidFill>
              </a:rPr>
              <a:t>лекарства </a:t>
            </a:r>
            <a:r>
              <a:rPr lang="ru-RU" sz="1600" dirty="0">
                <a:solidFill>
                  <a:srgbClr val="C00000"/>
                </a:solidFill>
              </a:rPr>
              <a:t>и питание </a:t>
            </a:r>
            <a:r>
              <a:rPr lang="ru-RU" sz="1600" dirty="0"/>
              <a:t>(при необходимости</a:t>
            </a:r>
            <a:r>
              <a:rPr lang="ru-RU" sz="1600" dirty="0" smtClean="0"/>
              <a:t>);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5. </a:t>
            </a:r>
            <a:r>
              <a:rPr lang="ru-RU" sz="1600" dirty="0" smtClean="0">
                <a:solidFill>
                  <a:srgbClr val="C00000"/>
                </a:solidFill>
              </a:rPr>
              <a:t>дополнительные </a:t>
            </a:r>
            <a:r>
              <a:rPr lang="ru-RU" sz="1600" dirty="0">
                <a:solidFill>
                  <a:srgbClr val="C00000"/>
                </a:solidFill>
              </a:rPr>
              <a:t>материалы</a:t>
            </a:r>
            <a:r>
              <a:rPr lang="ru-RU" sz="1600" dirty="0"/>
              <a:t>, которые можно использовать на ГИА по отдельным учебным предметам:</a:t>
            </a:r>
            <a:br>
              <a:rPr lang="ru-RU" sz="1600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dirty="0">
                <a:solidFill>
                  <a:srgbClr val="C00000"/>
                </a:solidFill>
              </a:rPr>
              <a:t>по русскому языку </a:t>
            </a:r>
            <a:r>
              <a:rPr lang="ru-RU" sz="1600" dirty="0"/>
              <a:t>- орфографические словари, позволяющие устанавливать нормативное написание слов;</a:t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rgbClr val="C00000"/>
                </a:solidFill>
              </a:rPr>
              <a:t>по </a:t>
            </a:r>
            <a:r>
              <a:rPr lang="ru-RU" sz="1600" dirty="0">
                <a:solidFill>
                  <a:srgbClr val="C00000"/>
                </a:solidFill>
              </a:rPr>
              <a:t>математике </a:t>
            </a:r>
            <a:r>
              <a:rPr lang="ru-RU" sz="1600" dirty="0"/>
              <a:t>- линейка, не содержащая справочной информации (далее - линейка), для построения чертежей и рисунков; справочные материалы, содержащие основные формулы курса математики образовательной программы основного общего образования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Во время экзамена на рабочем столе могут находится: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3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Прави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078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70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175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618040" cy="3852143"/>
          </a:xfrm>
        </p:spPr>
        <p:txBody>
          <a:bodyPr/>
          <a:lstStyle/>
          <a:p>
            <a:r>
              <a:rPr lang="ru-RU" sz="2800" b="1" dirty="0"/>
              <a:t>ОГЭ - </a:t>
            </a:r>
            <a:r>
              <a:rPr lang="ru-RU" sz="2000" dirty="0"/>
              <a:t>основной государственный экзамен за курс основного общего образования в России.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ОГЭ сдают обучающиеся 9-х классов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Сдача ОГЭ необходима для перехода в 10 класс или поступления в учреждения среднего профессионального образования (колледжи, техникумы)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228601"/>
            <a:ext cx="8568952" cy="1066800"/>
          </a:xfrm>
        </p:spPr>
        <p:txBody>
          <a:bodyPr/>
          <a:lstStyle/>
          <a:p>
            <a:pPr algn="ctr"/>
            <a:r>
              <a:rPr lang="ru-RU" sz="3200" dirty="0" smtClean="0"/>
              <a:t>ГИА</a:t>
            </a:r>
            <a:r>
              <a:rPr lang="ru-RU" dirty="0" smtClean="0"/>
              <a:t> – </a:t>
            </a:r>
            <a:r>
              <a:rPr lang="ru-RU" sz="2400" dirty="0" smtClean="0"/>
              <a:t>государственная итоговая аттестация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5144"/>
            <a:ext cx="2381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913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772400" cy="4500215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государственной итоговой аттестации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 обучающиеся 9-хклассов: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академической задолженности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полном объеме выполнившие учебный план или индивидуальный учебный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получившие «зачет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итоговом собеседовании по русскому языку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7772400" cy="1066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Участники ГИА-9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72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27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640960" cy="4753223"/>
          </a:xfrm>
        </p:spPr>
        <p:txBody>
          <a:bodyPr/>
          <a:lstStyle/>
          <a:p>
            <a:r>
              <a:rPr lang="ru-RU" sz="1800" b="1" dirty="0"/>
              <a:t>Итоговое    собеседование   </a:t>
            </a:r>
            <a:r>
              <a:rPr lang="ru-RU" sz="1800" b="1" dirty="0" smtClean="0"/>
              <a:t>будет  </a:t>
            </a:r>
            <a:r>
              <a:rPr lang="ru-RU" sz="1800" b="1" dirty="0"/>
              <a:t>проводится</a:t>
            </a:r>
            <a:r>
              <a:rPr lang="ru-RU" sz="1800" dirty="0"/>
              <a:t>    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9 февраля 2022 года (ориентировочно).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>
                <a:solidFill>
                  <a:srgbClr val="C00000"/>
                </a:solidFill>
              </a:rPr>
              <a:t>Дополнительные сроки: </a:t>
            </a:r>
            <a:r>
              <a:rPr lang="ru-RU" sz="1800" dirty="0" smtClean="0"/>
              <a:t>середина </a:t>
            </a:r>
            <a:r>
              <a:rPr lang="ru-RU" sz="1800" dirty="0"/>
              <a:t>марта и </a:t>
            </a:r>
            <a:r>
              <a:rPr lang="ru-RU" sz="1800" dirty="0" smtClean="0"/>
              <a:t>середина </a:t>
            </a:r>
            <a:r>
              <a:rPr lang="ru-RU" sz="1800" dirty="0"/>
              <a:t>мая </a:t>
            </a:r>
            <a:r>
              <a:rPr lang="ru-RU" sz="1800" dirty="0" smtClean="0"/>
              <a:t>2022 </a:t>
            </a:r>
            <a:r>
              <a:rPr lang="ru-RU" sz="1800" dirty="0"/>
              <a:t>года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C00000"/>
                </a:solidFill>
              </a:rPr>
              <a:t>Сроки и место регистрации для участия </a:t>
            </a:r>
            <a:r>
              <a:rPr lang="ru-RU" sz="1800" b="1" dirty="0"/>
              <a:t>в государственном итоговом собеседовании</a:t>
            </a:r>
            <a:r>
              <a:rPr lang="ru-RU" sz="1800" dirty="0"/>
              <a:t>:  МБУ «Лицей №60», </a:t>
            </a:r>
            <a:r>
              <a:rPr lang="ru-RU" sz="1800" dirty="0" smtClean="0"/>
              <a:t>каб.38  </a:t>
            </a:r>
            <a:r>
              <a:rPr lang="ru-RU" sz="1800" dirty="0" smtClean="0">
                <a:solidFill>
                  <a:srgbClr val="C00000"/>
                </a:solidFill>
              </a:rPr>
              <a:t>(заявление необходимо подать до 26.01.2022г.)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solidFill>
                  <a:srgbClr val="C00000"/>
                </a:solidFill>
              </a:rPr>
              <a:t>Сроки и место ознакомления с результатами</a:t>
            </a:r>
            <a:r>
              <a:rPr lang="ru-RU" sz="1800" b="1" dirty="0" smtClean="0">
                <a:solidFill>
                  <a:srgbClr val="C00000"/>
                </a:solidFill>
              </a:rPr>
              <a:t>: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dirty="0" smtClean="0"/>
              <a:t>МБУ </a:t>
            </a:r>
            <a:r>
              <a:rPr lang="ru-RU" sz="1800" dirty="0"/>
              <a:t>«Лицей №60», каб.38 (по факту получения </a:t>
            </a:r>
            <a:r>
              <a:rPr lang="ru-RU" sz="1800" dirty="0" smtClean="0"/>
              <a:t>результатов)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Сроки</a:t>
            </a:r>
            <a:r>
              <a:rPr lang="ru-RU" sz="1800" b="1" dirty="0">
                <a:solidFill>
                  <a:srgbClr val="C00000"/>
                </a:solidFill>
              </a:rPr>
              <a:t>, место и порядок подачи заявления на повторную проверку итогового собеседования:</a:t>
            </a:r>
            <a:r>
              <a:rPr lang="ru-RU" sz="1800" dirty="0"/>
              <a:t> МБУ «Лицей №60», </a:t>
            </a:r>
            <a:r>
              <a:rPr lang="ru-RU" sz="1800" dirty="0" err="1"/>
              <a:t>каб</a:t>
            </a:r>
            <a:r>
              <a:rPr lang="ru-RU" sz="1800" dirty="0"/>
              <a:t>. № 38 (в день ознакомления с результатами итогового собеседования).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7772400" cy="82413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Что необходимо знать участнику итогового собеседования?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12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5256584" cy="49685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 smtClean="0"/>
              <a:t>1.     </a:t>
            </a:r>
            <a:r>
              <a:rPr lang="ru-RU" sz="2000" b="1" dirty="0" smtClean="0">
                <a:solidFill>
                  <a:srgbClr val="C00000"/>
                </a:solidFill>
              </a:rPr>
              <a:t>чтение</a:t>
            </a:r>
            <a:r>
              <a:rPr lang="ru-RU" sz="2000" b="1" dirty="0" smtClean="0"/>
              <a:t> </a:t>
            </a:r>
            <a:r>
              <a:rPr lang="ru-RU" sz="2000" b="1" dirty="0"/>
              <a:t>текста вслух;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2.     </a:t>
            </a:r>
            <a:r>
              <a:rPr lang="ru-RU" sz="2000" b="1" dirty="0" smtClean="0">
                <a:solidFill>
                  <a:srgbClr val="C00000"/>
                </a:solidFill>
              </a:rPr>
              <a:t>пересказ</a:t>
            </a:r>
            <a:r>
              <a:rPr lang="ru-RU" sz="2000" b="1" dirty="0" smtClean="0"/>
              <a:t> </a:t>
            </a:r>
            <a:r>
              <a:rPr lang="ru-RU" sz="2000" b="1" dirty="0"/>
              <a:t>текста с привлечением дополнительной информации;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3.     </a:t>
            </a:r>
            <a:r>
              <a:rPr lang="ru-RU" sz="2000" b="1" dirty="0" smtClean="0">
                <a:solidFill>
                  <a:srgbClr val="C00000"/>
                </a:solidFill>
              </a:rPr>
              <a:t>монолог</a:t>
            </a:r>
            <a:r>
              <a:rPr lang="ru-RU" sz="2000" b="1" dirty="0" smtClean="0"/>
              <a:t> </a:t>
            </a:r>
            <a:r>
              <a:rPr lang="ru-RU" sz="2000" b="1" dirty="0"/>
              <a:t>по одной из выбранных тем;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4.     </a:t>
            </a:r>
            <a:r>
              <a:rPr lang="ru-RU" sz="2000" b="1" dirty="0" smtClean="0">
                <a:solidFill>
                  <a:srgbClr val="C00000"/>
                </a:solidFill>
              </a:rPr>
              <a:t>диалог</a:t>
            </a:r>
            <a:r>
              <a:rPr lang="ru-RU" sz="2000" b="1" dirty="0" smtClean="0"/>
              <a:t> </a:t>
            </a:r>
            <a:r>
              <a:rPr lang="ru-RU" sz="2000" b="1" dirty="0"/>
              <a:t>с экзаменатором-собеседником.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980728"/>
            <a:ext cx="77724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Модель собеседования включает следующие типы заданий: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8209"/>
            <a:ext cx="3600400" cy="354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58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6851104" cy="3852428"/>
          </a:xfrm>
        </p:spPr>
        <p:txBody>
          <a:bodyPr/>
          <a:lstStyle/>
          <a:p>
            <a:r>
              <a:rPr lang="ru-RU" sz="2000" dirty="0" smtClean="0"/>
              <a:t>Время ответа одного участника </a:t>
            </a:r>
            <a:r>
              <a:rPr lang="ru-RU" sz="2000" dirty="0"/>
              <a:t>(включая время на </a:t>
            </a:r>
            <a:r>
              <a:rPr lang="ru-RU" sz="2000" dirty="0" smtClean="0"/>
              <a:t>подготовку) 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15-16 минут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Для участника с ОВЗ </a:t>
            </a:r>
            <a:r>
              <a:rPr lang="ru-RU" sz="2000" dirty="0" smtClean="0"/>
              <a:t>время увеличивается </a:t>
            </a:r>
            <a:r>
              <a:rPr lang="ru-RU" sz="2000" dirty="0" smtClean="0">
                <a:solidFill>
                  <a:srgbClr val="C00000"/>
                </a:solidFill>
              </a:rPr>
              <a:t>на 30 минут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успешное прохождение итогового собеседования – условие допуска </a:t>
            </a:r>
            <a:br>
              <a:rPr lang="ru-RU" sz="2000" dirty="0" smtClean="0"/>
            </a:br>
            <a:r>
              <a:rPr lang="ru-RU" sz="2000" dirty="0" smtClean="0"/>
              <a:t>к гиа-9 в 2020-2021 году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Что необходимо знать участнику итогового собеседования?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4"/>
            <a:ext cx="20735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58369"/>
            <a:ext cx="3022767" cy="201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79" y="1368455"/>
            <a:ext cx="2442745" cy="184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337212"/>
            <a:ext cx="5867697" cy="121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9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cgn\Desktop\снимок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6138"/>
            <a:ext cx="5527910" cy="6811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7992888" cy="4753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/>
              <a:t>1</a:t>
            </a:r>
            <a:r>
              <a:rPr lang="ru-RU" sz="1600" dirty="0" smtClean="0"/>
              <a:t>. </a:t>
            </a:r>
            <a:r>
              <a:rPr lang="ru-RU" sz="1500" dirty="0" smtClean="0">
                <a:solidFill>
                  <a:srgbClr val="C00000"/>
                </a:solidFill>
              </a:rPr>
              <a:t>досрочный </a:t>
            </a:r>
            <a:r>
              <a:rPr lang="ru-RU" sz="1500" dirty="0">
                <a:solidFill>
                  <a:srgbClr val="C00000"/>
                </a:solidFill>
              </a:rPr>
              <a:t>период </a:t>
            </a:r>
            <a:r>
              <a:rPr lang="ru-RU" sz="1500" dirty="0"/>
              <a:t>проведения государственной итоговой аттестации </a:t>
            </a:r>
            <a:r>
              <a:rPr lang="ru-RU" sz="1400" u="sng" dirty="0" smtClean="0"/>
              <a:t>планируют провести в период с 18 апреля по 13 мая</a:t>
            </a:r>
            <a:r>
              <a:rPr lang="ru-RU" sz="1500" dirty="0" smtClean="0">
                <a:solidFill>
                  <a:srgbClr val="C00000"/>
                </a:solidFill>
              </a:rPr>
              <a:t>.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 smtClean="0"/>
              <a:t>2. </a:t>
            </a:r>
            <a:r>
              <a:rPr lang="ru-RU" sz="1500" dirty="0" smtClean="0">
                <a:solidFill>
                  <a:srgbClr val="C00000"/>
                </a:solidFill>
              </a:rPr>
              <a:t>Аттестаты </a:t>
            </a:r>
            <a:r>
              <a:rPr lang="ru-RU" sz="1500" dirty="0">
                <a:solidFill>
                  <a:srgbClr val="C00000"/>
                </a:solidFill>
              </a:rPr>
              <a:t>за 9-й класс об основном общем образовании будут выданы на основании результатов </a:t>
            </a:r>
            <a:r>
              <a:rPr lang="ru-RU" sz="1500" dirty="0" smtClean="0">
                <a:solidFill>
                  <a:srgbClr val="C00000"/>
                </a:solidFill>
              </a:rPr>
              <a:t>ГИА</a:t>
            </a:r>
            <a:r>
              <a:rPr lang="ru-RU" sz="1500" dirty="0" smtClean="0"/>
              <a:t>. 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3. </a:t>
            </a:r>
            <a:r>
              <a:rPr lang="ru-RU" sz="1500" dirty="0" smtClean="0">
                <a:solidFill>
                  <a:srgbClr val="C00000"/>
                </a:solidFill>
              </a:rPr>
              <a:t>учебные </a:t>
            </a:r>
            <a:r>
              <a:rPr lang="ru-RU" sz="1500" dirty="0">
                <a:solidFill>
                  <a:srgbClr val="C00000"/>
                </a:solidFill>
              </a:rPr>
              <a:t>предметы по </a:t>
            </a:r>
            <a:r>
              <a:rPr lang="ru-RU" sz="1500" dirty="0" smtClean="0">
                <a:solidFill>
                  <a:srgbClr val="C00000"/>
                </a:solidFill>
              </a:rPr>
              <a:t>выбору в 2022 году.</a:t>
            </a:r>
            <a:br>
              <a:rPr lang="ru-RU" sz="1500" dirty="0" smtClean="0">
                <a:solidFill>
                  <a:srgbClr val="C00000"/>
                </a:solidFill>
              </a:rPr>
            </a:br>
            <a:r>
              <a:rPr lang="ru-RU" sz="1500" dirty="0"/>
              <a:t/>
            </a:r>
            <a:br>
              <a:rPr lang="ru-RU" sz="1500" dirty="0"/>
            </a:br>
            <a:r>
              <a:rPr lang="ru-RU" sz="1500" dirty="0" smtClean="0"/>
              <a:t>Расписание  проведения ОГЭ-2022 (Находится на стадии </a:t>
            </a:r>
            <a:r>
              <a:rPr lang="ru-RU" sz="1500" u="sng" dirty="0" smtClean="0"/>
              <a:t>проекта</a:t>
            </a:r>
            <a:r>
              <a:rPr lang="ru-RU" sz="1500" dirty="0" smtClean="0"/>
              <a:t>)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6339602" cy="8961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Изменения порядка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проведения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ОГЭ в 2022 году: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8680"/>
            <a:ext cx="158821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33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424936" cy="5328592"/>
          </a:xfrm>
        </p:spPr>
        <p:txBody>
          <a:bodyPr/>
          <a:lstStyle/>
          <a:p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8352928" cy="68011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Подача заявления для участия (ОГЭ)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91" y="4653136"/>
            <a:ext cx="2644282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9" y="1340768"/>
            <a:ext cx="68580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60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157</TotalTime>
  <Words>125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Главная</vt:lpstr>
      <vt:lpstr>Порядок и формы проведения государственной итоговой аттестации выпускников 9 классов в 2021-2022 учебном году </vt:lpstr>
      <vt:lpstr>ОГЭ - основной государственный экзамен за курс основного общего образования в России.   ОГЭ сдают обучающиеся 9-х классов  Сдача ОГЭ необходима для перехода в 10 класс или поступления в учреждения среднего профессионального образования (колледжи, техникумы)</vt:lpstr>
      <vt:lpstr>К государственной итоговой аттестации допускаются обучающиеся 9-хклассов:  1. не имеющие академической задолженности и в полном объеме выполнившие учебный план или индивидуальный учебный план;  2. получившие «зачет» на итоговом собеседовании по русскому языку </vt:lpstr>
      <vt:lpstr>Итоговое    собеседование   будет  проводится      9 февраля 2022 года (ориентировочно).  Дополнительные сроки: середина марта и середина мая 2022 года  Сроки и место регистрации для участия в государственном итоговом собеседовании:  МБУ «Лицей №60», каб.38  (заявление необходимо подать до 26.01.2022г.)   Сроки и место ознакомления с результатами: МБУ «Лицей №60», каб.38 (по факту получения результатов)  Сроки, место и порядок подачи заявления на повторную проверку итогового собеседования: МБУ «Лицей №60», каб. № 38 (в день ознакомления с результатами итогового собеседования). </vt:lpstr>
      <vt:lpstr> 1.     чтение текста вслух; 2.     пересказ текста с привлечением дополнительной информации; 3.     монолог по одной из выбранных тем; 4.     диалог с экзаменатором-собеседником. </vt:lpstr>
      <vt:lpstr>Время ответа одного участника (включая время на подготовку)  15-16 минут  Для участника с ОВЗ время увеличивается на 30 минут  успешное прохождение итогового собеседования – условие допуска  к гиа-9 в 2020-2021 году</vt:lpstr>
      <vt:lpstr>Слайд 7</vt:lpstr>
      <vt:lpstr>1. досрочный период проведения государственной итоговой аттестации планируют провести в период с 18 апреля по 13 мая.  2. Аттестаты за 9-й класс об основном общем образовании будут выданы на основании результатов ГИА.   3. учебные предметы по выбору в 2022 году.  Расписание  проведения ОГЭ-2022 (Находится на стадии проекта) </vt:lpstr>
      <vt:lpstr>Слайд 9</vt:lpstr>
      <vt:lpstr>участник ГИА прибывает в ППЭ не позднее 9.00 по местному времени.  Допуск участников ГИА в ППЭ осуществляется с 09.00  До начала экзамена организаторы проводят инструктаж, в том числе информируют участников ГИА о порядке проведения экзамена, правилах оформления экзаменационной работы, продолжительности экзамена, порядке подачи апелляций о нарушении установленного  порядка  проведения  ГИА  и о  несогласии  с выставленными  баллами,    а также о времени и месте ознакомления с результатами ГИА.  В 10.00 вскрывают пакет с экзаменационными материала, зачитывается вторая часть инструкции и заполняются бланки (время заполнения бланков не входит во время написания ОГЭ)   Для участников с овз дополнительно                                 1 час 30 минут  </vt:lpstr>
      <vt:lpstr>Слайд 11</vt:lpstr>
      <vt:lpstr>1. Контрольно-измерительные материалы (КИМ);  2. гелевая, капиллярная ручка с чернилами черного цвета;   3. документ, удостоверяющий личность;  4. лекарства и питание (при необходимости);  5. дополнительные материалы, которые можно использовать на ГИА по отдельным учебным предметам:  по русскому языку - орфографические словари, позволяющие устанавливать нормативное написание слов;  по математике - линейка, не содержащая справочной информации (далее - линейка), для построения чертежей и рисунков; справочные материалы, содержащие основные формулы курса математики образовательной программы основного общего образования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cgn</cp:lastModifiedBy>
  <cp:revision>20</cp:revision>
  <dcterms:created xsi:type="dcterms:W3CDTF">2021-01-17T16:58:13Z</dcterms:created>
  <dcterms:modified xsi:type="dcterms:W3CDTF">2021-12-09T13:18:21Z</dcterms:modified>
</cp:coreProperties>
</file>